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8.9-->
<p:presentation xmlns:r="http://schemas.openxmlformats.org/officeDocument/2006/relationships" xmlns:a="http://schemas.openxmlformats.org/drawingml/2006/main" xmlns:p="http://schemas.openxmlformats.org/presentationml/2006/main" removePersonalInfoOnSave="1" saveSubsetFonts="1" autoCompressPictures="0">
  <p:sldMasterIdLst>
    <p:sldMasterId id="2147483699" r:id="rId1"/>
  </p:sldMasterIdLst>
  <p:notesMasterIdLst>
    <p:notesMasterId r:id="rId2"/>
  </p:notesMasterIdLst>
  <p:handoutMasterIdLst>
    <p:handoutMasterId r:id="rId3"/>
  </p:handoutMasterIdLst>
  <p:sldIdLst>
    <p:sldId id="256" r:id="rId4"/>
    <p:sldId id="257" r:id="rId5"/>
    <p:sldId id="258" r:id="rId6"/>
    <p:sldId id="260" r:id="rId7"/>
    <p:sldId id="261" r:id="rId8"/>
    <p:sldId id="262" r:id="rId9"/>
    <p:sldId id="263" r:id="rId10"/>
    <p:sldId id="270" r:id="rId11"/>
    <p:sldId id="264" r:id="rId12"/>
    <p:sldId id="265" r:id="rId13"/>
    <p:sldId id="266" r:id="rId14"/>
    <p:sldId id="267" r:id="rId15"/>
    <p:sldId id="268" r:id="rId16"/>
    <p:sldId id="269" r:id="rId17"/>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6115"/>
  </p:normalViewPr>
  <p:slideViewPr>
    <p:cSldViewPr snapToGrid="0">
      <p:cViewPr varScale="1">
        <p:scale>
          <a:sx n="120" d="100"/>
          <a:sy n="120" d="100"/>
        </p:scale>
        <p:origin x="360" y="192"/>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tags" Target="tags/tag1.xml" /><Relationship Id="rId19" Type="http://schemas.openxmlformats.org/officeDocument/2006/relationships/presProps" Target="presProps.xml" /><Relationship Id="rId2" Type="http://schemas.openxmlformats.org/officeDocument/2006/relationships/notesMaster" Target="notesMasters/notesMaster1.xml" /><Relationship Id="rId20" Type="http://schemas.openxmlformats.org/officeDocument/2006/relationships/viewProps" Target="viewProps.xml" /><Relationship Id="rId21" Type="http://schemas.openxmlformats.org/officeDocument/2006/relationships/theme" Target="theme/theme1.xml" /><Relationship Id="rId22"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56A831-96E3-4015-B60F-A49D6322F9FF}" type="datetimeFigureOut">
              <a:rPr lang="en-US" smtClean="0"/>
              <a:t>7/21/2023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E2FC77-36AE-47B2-B181-AD005CC35294}" type="slidenum">
              <a:rPr lang="en-US" smtClean="0"/>
              <a:t>‹#›</a:t>
            </a:fld>
            <a:endParaRPr lang="en-US"/>
          </a:p>
        </p:txBody>
      </p:sp>
    </p:spTree>
    <p:extLst>
      <p:ext uri="{BB962C8B-B14F-4D97-AF65-F5344CB8AC3E}">
        <p14:creationId xmlns:p14="http://schemas.microsoft.com/office/powerpoint/2010/main" val="1499909442"/>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5BB69-6ECB-43EC-B7C8-9DF911377CAD}" type="datetimeFigureOut">
              <a:rPr lang="en-US" smtClean="0"/>
              <a:t>7/21/2023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4484A-4EF4-4D3C-A5B7-7404F5947693}" type="slidenum">
              <a:rPr lang="en-US" smtClean="0"/>
              <a:t>‹#›</a:t>
            </a:fld>
            <a:endParaRPr lang="en-US"/>
          </a:p>
        </p:txBody>
      </p:sp>
    </p:spTree>
    <p:extLst>
      <p:ext uri="{BB962C8B-B14F-4D97-AF65-F5344CB8AC3E}">
        <p14:creationId xmlns:p14="http://schemas.microsoft.com/office/powerpoint/2010/main" val="2732327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a:t>
            </a:fld>
            <a:endParaRPr lang="en-US"/>
          </a:p>
        </p:txBody>
      </p:sp>
    </p:spTree>
    <p:extLst>
      <p:ext uri="{BB962C8B-B14F-4D97-AF65-F5344CB8AC3E}">
        <p14:creationId xmlns:p14="http://schemas.microsoft.com/office/powerpoint/2010/main" val="3403880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10</a:t>
            </a:fld>
            <a:endParaRPr lang="en-US"/>
          </a:p>
        </p:txBody>
      </p:sp>
    </p:spTree>
    <p:extLst>
      <p:ext uri="{BB962C8B-B14F-4D97-AF65-F5344CB8AC3E}">
        <p14:creationId xmlns:p14="http://schemas.microsoft.com/office/powerpoint/2010/main" val="189240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11</a:t>
            </a:fld>
            <a:endParaRPr lang="en-US"/>
          </a:p>
        </p:txBody>
      </p:sp>
    </p:spTree>
    <p:extLst>
      <p:ext uri="{BB962C8B-B14F-4D97-AF65-F5344CB8AC3E}">
        <p14:creationId xmlns:p14="http://schemas.microsoft.com/office/powerpoint/2010/main" val="1148821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12</a:t>
            </a:fld>
            <a:endParaRPr lang="en-US"/>
          </a:p>
        </p:txBody>
      </p:sp>
    </p:spTree>
    <p:extLst>
      <p:ext uri="{BB962C8B-B14F-4D97-AF65-F5344CB8AC3E}">
        <p14:creationId xmlns:p14="http://schemas.microsoft.com/office/powerpoint/2010/main" val="3426916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13</a:t>
            </a:fld>
            <a:endParaRPr lang="en-US"/>
          </a:p>
        </p:txBody>
      </p:sp>
    </p:spTree>
    <p:extLst>
      <p:ext uri="{BB962C8B-B14F-4D97-AF65-F5344CB8AC3E}">
        <p14:creationId xmlns:p14="http://schemas.microsoft.com/office/powerpoint/2010/main" val="2949297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14</a:t>
            </a:fld>
            <a:endParaRPr lang="en-US"/>
          </a:p>
        </p:txBody>
      </p:sp>
    </p:spTree>
    <p:extLst>
      <p:ext uri="{BB962C8B-B14F-4D97-AF65-F5344CB8AC3E}">
        <p14:creationId xmlns:p14="http://schemas.microsoft.com/office/powerpoint/2010/main" val="500073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2</a:t>
            </a:fld>
            <a:endParaRPr lang="en-US"/>
          </a:p>
        </p:txBody>
      </p:sp>
    </p:spTree>
    <p:extLst>
      <p:ext uri="{BB962C8B-B14F-4D97-AF65-F5344CB8AC3E}">
        <p14:creationId xmlns:p14="http://schemas.microsoft.com/office/powerpoint/2010/main" val="3126932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3</a:t>
            </a:fld>
            <a:endParaRPr lang="en-US"/>
          </a:p>
        </p:txBody>
      </p:sp>
    </p:spTree>
    <p:extLst>
      <p:ext uri="{BB962C8B-B14F-4D97-AF65-F5344CB8AC3E}">
        <p14:creationId xmlns:p14="http://schemas.microsoft.com/office/powerpoint/2010/main" val="275141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4</a:t>
            </a:fld>
            <a:endParaRPr lang="en-US"/>
          </a:p>
        </p:txBody>
      </p:sp>
    </p:spTree>
    <p:extLst>
      <p:ext uri="{BB962C8B-B14F-4D97-AF65-F5344CB8AC3E}">
        <p14:creationId xmlns:p14="http://schemas.microsoft.com/office/powerpoint/2010/main" val="3593680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5</a:t>
            </a:fld>
            <a:endParaRPr lang="en-US"/>
          </a:p>
        </p:txBody>
      </p:sp>
    </p:spTree>
    <p:extLst>
      <p:ext uri="{BB962C8B-B14F-4D97-AF65-F5344CB8AC3E}">
        <p14:creationId xmlns:p14="http://schemas.microsoft.com/office/powerpoint/2010/main" val="2034515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6</a:t>
            </a:fld>
            <a:endParaRPr lang="en-US"/>
          </a:p>
        </p:txBody>
      </p:sp>
    </p:spTree>
    <p:extLst>
      <p:ext uri="{BB962C8B-B14F-4D97-AF65-F5344CB8AC3E}">
        <p14:creationId xmlns:p14="http://schemas.microsoft.com/office/powerpoint/2010/main" val="2450992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7</a:t>
            </a:fld>
            <a:endParaRPr lang="en-US"/>
          </a:p>
        </p:txBody>
      </p:sp>
    </p:spTree>
    <p:extLst>
      <p:ext uri="{BB962C8B-B14F-4D97-AF65-F5344CB8AC3E}">
        <p14:creationId xmlns:p14="http://schemas.microsoft.com/office/powerpoint/2010/main" val="349773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8</a:t>
            </a:fld>
            <a:endParaRPr lang="en-US"/>
          </a:p>
        </p:txBody>
      </p:sp>
    </p:spTree>
    <p:extLst>
      <p:ext uri="{BB962C8B-B14F-4D97-AF65-F5344CB8AC3E}">
        <p14:creationId xmlns:p14="http://schemas.microsoft.com/office/powerpoint/2010/main" val="1391332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94484A-4EF4-4D3C-A5B7-7404F5947693}" type="slidenum">
              <a:rPr lang="en-US" smtClean="0"/>
              <a:t>9</a:t>
            </a:fld>
            <a:endParaRPr lang="en-US"/>
          </a:p>
        </p:txBody>
      </p:sp>
    </p:spTree>
    <p:extLst>
      <p:ext uri="{BB962C8B-B14F-4D97-AF65-F5344CB8AC3E}">
        <p14:creationId xmlns:p14="http://schemas.microsoft.com/office/powerpoint/2010/main" val="3483653143"/>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5074226"/>
          </a:xfrm>
        </p:spPr>
        <p:txBody>
          <a:bodyPr anchor="b">
            <a:normAutofit/>
          </a:bodyPr>
          <a:lstStyle>
            <a:lvl1pPr algn="l">
              <a:defRPr sz="5400"/>
            </a:lvl1pPr>
          </a:lstStyle>
          <a:p>
            <a:r>
              <a:rPr lang="en-US"/>
              <a:t>Click to edit Master title style</a:t>
            </a:r>
            <a:endParaRPr lang="en-US"/>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a:extLst>
              <a:ext uri="{FF2B5EF4-FFF2-40B4-BE49-F238E27FC236}">
                <a16:creationId xmlns:a16="http://schemas.microsoft.com/office/drawing/2014/main" id="{6580A32F-E6F3-4C2E-B9E3-E47868E42511}"/>
              </a:ext>
            </a:extLst>
          </p:cNvPr>
          <p:cNvSpPr>
            <a:spLocks noGrp="1"/>
          </p:cNvSpPr>
          <p:nvPr>
            <p:ph type="dt" sz="half" idx="10"/>
          </p:nvPr>
        </p:nvSpPr>
        <p:spPr/>
        <p:txBody>
          <a:bodyPr/>
          <a:lstStyle/>
          <a:p>
            <a:fld id="{5E7AA473-D82F-4EFF-9DF7-AE6D83C51288}" type="datetime1">
              <a:rPr lang="en-US" smtClean="0"/>
              <a:t>7/21/2023</a:t>
            </a:fld>
            <a:endParaRPr lang="en-US"/>
          </a:p>
        </p:txBody>
      </p:sp>
      <p:sp>
        <p:nvSpPr>
          <p:cNvPr id="5" name="Footer Placeholder 4">
            <a:extLst>
              <a:ext uri="{FF2B5EF4-FFF2-40B4-BE49-F238E27FC236}">
                <a16:creationId xmlns:a16="http://schemas.microsoft.com/office/drawing/2014/main" id="{78806724-A87A-4231-BFD9-277482AF7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8" name="Rectangle 7">
            <a:extLst>
              <a:ext uri="{FF2B5EF4-FFF2-40B4-BE49-F238E27FC236}">
                <a16:creationId xmlns:a16="http://schemas.microsoft.com/office/drawing/2014/main" id="{F3FF94B3-6D3E-44FE-BB02-A9027C0003C7}"/>
              </a:ext>
              <a:ext uri="{C183D7F6-B498-43B3-948B-1728B52AA6E4}">
                <adec:decorative xmlns=""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86790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p>
            <a:r>
              <a:rPr lang="en-US"/>
              <a:t>Click to edit Master title style</a:t>
            </a:r>
            <a:endParaRPr lang="en-US"/>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1E12F1F0-FE2D-4C1C-B320-8CB9BE735F0F}" type="datetime1">
              <a:rPr lang="en-US" smtClean="0"/>
              <a:t>7/21/2023</a:t>
            </a:fld>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89214549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vertTitleAndTx" preserve="1">
  <p:cSld name="Vertical Title and Text">
    <p:spTree>
      <p:nvGrpSpPr>
        <p:cNvPr id="1" name=""/>
        <p:cNvGrpSpPr/>
        <p:nvPr/>
      </p:nvGrpSpPr>
      <p:grpSpPr>
        <a:xfrm>
          <a:off x="0" y="0"/>
          <a: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p>
            <a:r>
              <a:rPr lang="en-US"/>
              <a:t>Click to edit Master title style</a:t>
            </a:r>
            <a:endParaRPr lang="en-US"/>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2CF1B96C-10FD-4EBC-9029-9652B7535D02}" type="datetime1">
              <a:rPr lang="en-US" smtClean="0"/>
              <a:t>7/21/2023</a:t>
            </a:fld>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481556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endParaRPr lang="en-US"/>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14878474-CC00-4A95-9D50-A41C12D1EEC4}" type="datetime1">
              <a:rPr lang="en-US" smtClean="0"/>
              <a:t>7/21/2023</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29110147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Section Header">
    <p:spTree>
      <p:nvGrpSpPr>
        <p:cNvPr id="1" name=""/>
        <p:cNvGrpSpPr/>
        <p:nvPr/>
      </p:nvGrpSpPr>
      <p:grpSpPr>
        <a:xfrm>
          <a:off x="0" y="0"/>
          <a: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p:spPr>
        <p:txBody>
          <a:bodyPr anchor="t">
            <a:normAutofit/>
          </a:bodyPr>
          <a:lstStyle>
            <a:lvl1pPr>
              <a:defRPr sz="5400"/>
            </a:lvl1pPr>
          </a:lstStyle>
          <a:p>
            <a:r>
              <a:rPr lang="en-US"/>
              <a:t>Click to edit Master title style</a:t>
            </a:r>
            <a:endParaRPr lang="en-US"/>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7F38C8B4-7FBB-408F-BDB9-F0496874AFB2}" type="datetime1">
              <a:rPr lang="en-US" smtClean="0"/>
              <a:t>7/21/2023</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08991099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p:spPr>
        <p:txBody>
          <a:bodyPr/>
          <a:lstStyle/>
          <a:p>
            <a:r>
              <a:rPr lang="en-US"/>
              <a:t>Click to edit Master title style</a:t>
            </a:r>
            <a:endParaRPr lang="en-US"/>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2BB8EE20-A5E2-47D3-8F6D-A2BA7AB2E093}" type="datetime1">
              <a:rPr lang="en-US" smtClean="0"/>
              <a:t>7/21/2023</a:t>
            </a:fld>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23674088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woTxTwoObj" preserve="1">
  <p:cSld name="Comparison">
    <p:spTree>
      <p:nvGrpSpPr>
        <p:cNvPr id="1" name=""/>
        <p:cNvGrpSpPr/>
        <p:nvPr/>
      </p:nvGrpSpPr>
      <p:grpSpPr>
        <a:xfrm>
          <a:off x="0" y="0"/>
          <a: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p:spPr>
        <p:txBody>
          <a:bodyPr/>
          <a:lstStyle/>
          <a:p>
            <a:r>
              <a:rPr lang="en-US"/>
              <a:t>Click to edit Master title style</a:t>
            </a:r>
            <a:endParaRPr lang="en-US"/>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3382CF99-132F-413F-B7EF-71A5C33F2ED6}" type="datetime1">
              <a:rPr lang="en-US" smtClean="0"/>
              <a:t>7/21/2023</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20452627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p>
            <a:r>
              <a:rPr lang="en-US"/>
              <a:t>Click to edit Master title style</a:t>
            </a:r>
            <a:endParaRPr lang="en-US"/>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1F17AE06-98E0-4D9F-A059-92C3548821BB}" type="datetime1">
              <a:rPr lang="en-US" smtClean="0"/>
              <a:t>7/21/2023</a:t>
            </a:fld>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40187757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FFBA00CA-3DDC-4705-B840-978EF5EA0707}" type="datetime1">
              <a:rPr lang="en-US" smtClean="0"/>
              <a:t>7/21/2023</a:t>
            </a:fld>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80560673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FC366D49-0BBA-4C5A-AD96-6448CA63451A}" type="datetime1">
              <a:rPr lang="en-US" smtClean="0"/>
              <a:t>7/21/2023</a:t>
            </a:fld>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10231105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4F4EB293-A316-472D-A8B4-6947CF1A12B7}" type="datetime1">
              <a:rPr lang="en-US" smtClean="0"/>
              <a:t>7/21/2023</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cxnSp>
        <p:nvCxnSpPr>
          <p:cNvPr id="9" name="Straight Connector 8">
            <a:extLst>
              <a:ext uri="{FF2B5EF4-FFF2-40B4-BE49-F238E27FC236}">
                <a16:creationId xmlns:a16="http://schemas.microsoft.com/office/drawing/2014/main" id="{E51E4AC6-B446-4768-97EF-CA4B8261433B}"/>
              </a:ext>
            </a:extLst>
          </p:cNvPr>
          <p:cNvCxnSpPr/>
          <p:nvPr/>
        </p:nvCxnSpPr>
        <p:spPr>
          <a:xfrm flipH="1">
            <a:off x="11689174" y="2172428"/>
            <a:ext cx="0" cy="335474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5841569"/>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2"/>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endParaRPr lang="en-US"/>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tx1"/>
                </a:solidFill>
              </a:defRPr>
            </a:lvl1pPr>
          </a:lstStyle>
          <a:p>
            <a:fld id="{734BCCD4-CEB1-405B-A443-DD9CBCBEA552}" type="datetime1">
              <a:rPr lang="en-US" smtClean="0"/>
              <a:t>7/21/2023</a:t>
            </a:fld>
            <a:endParaRPr lang="en-US"/>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tx1"/>
                </a:solidFill>
              </a:defRPr>
            </a:lvl1pPr>
          </a:lstStyle>
          <a:p>
            <a:fld id="{DFDF98CC-160E-494C-8C3C-8CDC5FA257DE}" type="slidenum">
              <a:rPr lang="en-US" smtClean="0"/>
              <a:t>‹#›</a:t>
            </a:fld>
            <a:endParaRPr lang="en-US"/>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106479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timing/>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2.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2"/>
        </a:solidFill>
        <a:effectLst/>
      </p:bgPr>
    </p:bg>
    <p:spTree>
      <p:nvGrpSpPr>
        <p:cNvPr id="1" name=""/>
        <p:cNvGrpSpPr/>
        <p:nvPr/>
      </p:nvGrpSpPr>
      <p:grpSpPr>
        <a:xfrm>
          <a:off x="0" y="0"/>
          <a:ext cx="0" cy="0"/>
        </a:xfrm>
      </p:grpSpPr>
      <p:sp useBgFill="1">
        <p:nvSpPr>
          <p:cNvPr id="9" name="Rectangle 8">
            <a:extLst>
              <a:ext uri="{FF2B5EF4-FFF2-40B4-BE49-F238E27FC236}">
                <a16:creationId xmlns:a16="http://schemas.microsoft.com/office/drawing/2014/main" id="{E20BB609-EF92-42DB-836C-0699A590B5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BEC44CD-E290-4D60-A056-5BA05B182A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A1B695B-F92B-70D2-5440-CB0BADB1ED8D}"/>
              </a:ext>
            </a:extLst>
          </p:cNvPr>
          <p:cNvPicPr>
            <a:picLocks noChangeAspect="1"/>
          </p:cNvPicPr>
          <p:nvPr/>
        </p:nvPicPr>
        <p:blipFill>
          <a:blip r:embed="rId3">
            <a:alphaModFix amt="40000"/>
          </a:blip>
          <a:srcRect t="7754" b="7977"/>
          <a:stretch>
            <a:fillRect/>
          </a:stretch>
        </p:blipFill>
        <p:spPr>
          <a:xfrm>
            <a:off x="-2" y="-4"/>
            <a:ext cx="12192001" cy="6858001"/>
          </a:xfrm>
          <a:prstGeom prst="rect">
            <a:avLst/>
          </a:prstGeom>
        </p:spPr>
      </p:pic>
      <p:sp>
        <p:nvSpPr>
          <p:cNvPr id="2" name="Title 1">
            <a:extLst>
              <a:ext uri="{FF2B5EF4-FFF2-40B4-BE49-F238E27FC236}">
                <a16:creationId xmlns:a16="http://schemas.microsoft.com/office/drawing/2014/main" id="{275C45F3-CB7D-FCC7-2E1E-1189374A51B4}"/>
              </a:ext>
            </a:extLst>
          </p:cNvPr>
          <p:cNvSpPr>
            <a:spLocks noGrp="1"/>
          </p:cNvSpPr>
          <p:nvPr>
            <p:ph type="ctrTitle"/>
          </p:nvPr>
        </p:nvSpPr>
        <p:spPr>
          <a:xfrm>
            <a:off x="517870" y="978408"/>
            <a:ext cx="5021182" cy="2334248"/>
          </a:xfrm>
        </p:spPr>
        <p:txBody>
          <a:bodyPr anchor="t">
            <a:normAutofit/>
          </a:bodyPr>
          <a:lstStyle/>
          <a:p>
            <a:pPr>
              <a:lnSpc>
                <a:spcPct val="90000"/>
              </a:lnSpc>
            </a:pPr>
            <a:r>
              <a:rPr lang="en-US" sz="3800">
                <a:solidFill>
                  <a:srgbClr val="FFFFFF"/>
                </a:solidFill>
              </a:rPr>
              <a:t>Alan C. McMillan and Associates</a:t>
            </a:r>
            <a:br>
              <a:rPr lang="en-US" sz="3800">
                <a:solidFill>
                  <a:srgbClr val="FFFFFF"/>
                </a:solidFill>
              </a:rPr>
            </a:br>
            <a:r>
              <a:rPr lang="en-US" sz="3800">
                <a:solidFill>
                  <a:srgbClr val="FFFFFF"/>
                </a:solidFill>
              </a:rPr>
              <a:t>OSHA ENFORCEMENT</a:t>
            </a:r>
          </a:p>
        </p:txBody>
      </p:sp>
      <p:sp>
        <p:nvSpPr>
          <p:cNvPr id="3" name="Subtitle 2">
            <a:extLst>
              <a:ext uri="{FF2B5EF4-FFF2-40B4-BE49-F238E27FC236}">
                <a16:creationId xmlns:a16="http://schemas.microsoft.com/office/drawing/2014/main" id="{36AF712B-1F24-4F81-FD3C-4779E61BA949}"/>
              </a:ext>
            </a:extLst>
          </p:cNvPr>
          <p:cNvSpPr>
            <a:spLocks noGrp="1"/>
          </p:cNvSpPr>
          <p:nvPr>
            <p:ph type="subTitle" idx="1"/>
          </p:nvPr>
        </p:nvSpPr>
        <p:spPr>
          <a:xfrm>
            <a:off x="6652366" y="4017818"/>
            <a:ext cx="5040785" cy="1828799"/>
          </a:xfrm>
        </p:spPr>
        <p:txBody>
          <a:bodyPr anchor="b">
            <a:normAutofit/>
          </a:bodyPr>
          <a:lstStyle/>
          <a:p>
            <a:r>
              <a:rPr lang="en-US">
                <a:solidFill>
                  <a:srgbClr val="FFFFFF"/>
                </a:solidFill>
              </a:rPr>
              <a:t>AGENDA for NUCA CONFERENCE</a:t>
            </a:r>
          </a:p>
          <a:p>
            <a:r>
              <a:rPr lang="en-US">
                <a:solidFill>
                  <a:srgbClr val="FFFFFF"/>
                </a:solidFill>
              </a:rPr>
              <a:t>JULY 21, 2023</a:t>
            </a:r>
          </a:p>
        </p:txBody>
      </p:sp>
      <p:sp>
        <p:nvSpPr>
          <p:cNvPr id="13" name="Rectangle 12">
            <a:extLst>
              <a:ext uri="{FF2B5EF4-FFF2-40B4-BE49-F238E27FC236}">
                <a16:creationId xmlns:a16="http://schemas.microsoft.com/office/drawing/2014/main" id="{B2C335F7-F61C-4EB4-80F2-4B1438FE66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1189494-2B67-46D2-93D6-A122A09BF6B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168" y="6209925"/>
            <a:ext cx="5021183" cy="4571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8251182"/>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32F9C78-D8C7-35A6-0E8C-BBFCCF1AD293}"/>
              </a:ext>
            </a:extLst>
          </p:cNvPr>
          <p:cNvSpPr>
            <a:spLocks noGrp="1"/>
          </p:cNvSpPr>
          <p:nvPr>
            <p:ph type="title"/>
          </p:nvPr>
        </p:nvSpPr>
        <p:spPr>
          <a:xfrm>
            <a:off x="517869" y="0"/>
            <a:ext cx="10880233" cy="6858000"/>
          </a:xfrm>
        </p:spPr>
        <p:txBody>
          <a:bodyPr>
            <a:normAutofit/>
          </a:bodyPr>
          <a:lstStyle/>
          <a:p>
            <a:br>
              <a:rPr lang="en-US"/>
            </a:br>
            <a:r>
              <a:rPr lang="en-US" sz="4000"/>
              <a:t>Employer Rights</a:t>
            </a:r>
            <a:br>
              <a:rPr lang="en-US" sz="4000"/>
            </a:br>
            <a:r>
              <a:rPr lang="en-US" sz="4000"/>
              <a:t>	</a:t>
            </a:r>
            <a:r>
              <a:rPr lang="en-US" sz="2800"/>
              <a:t>1)	It is your company, not OSHA’s, and you can and should exercise the maximum control you have over the inspection process.</a:t>
            </a:r>
            <a:br>
              <a:rPr lang="en-US" sz="2800"/>
            </a:br>
            <a:r>
              <a:rPr lang="en-US" sz="2800"/>
              <a:t>	2)	Opening Conference.  OSHA must tell you why they are doing this inspection. This sets the scope of the inspection.</a:t>
            </a:r>
            <a:br>
              <a:rPr lang="en-US" sz="2800"/>
            </a:br>
            <a:r>
              <a:rPr lang="en-US" sz="2800"/>
              <a:t>	3)	Always advise your headquarters ASAP.</a:t>
            </a:r>
            <a:br>
              <a:rPr lang="en-US" sz="2800"/>
            </a:br>
            <a:r>
              <a:rPr lang="en-US" sz="2800"/>
              <a:t>	4)	OSHA will review the last 3 or 5 years of your 300, 300A and 301 records.  You cannot deny these records. </a:t>
            </a:r>
            <a:br>
              <a:rPr lang="en-US" sz="2800"/>
            </a:br>
            <a:r>
              <a:rPr lang="en-US" sz="2800"/>
              <a:t>	5)	OSHA will likely ask for an employee roster to select employees to interview.  These interviews cannot be restricted and will be in private.  Employees may refuse the interview but seldom do so.</a:t>
            </a:r>
            <a:endParaRPr lang="en-US"/>
          </a:p>
        </p:txBody>
      </p:sp>
      <p:sp>
        <p:nvSpPr>
          <p:cNvPr id="3" name="Content Placeholder 2">
            <a:extLst>
              <a:ext uri="{FF2B5EF4-FFF2-40B4-BE49-F238E27FC236}">
                <a16:creationId xmlns:a16="http://schemas.microsoft.com/office/drawing/2014/main" id="{A324A82E-668B-183A-FED0-2606E23121B0}"/>
              </a:ext>
            </a:extLst>
          </p:cNvPr>
          <p:cNvSpPr>
            <a:spLocks noGrp="1"/>
          </p:cNvSpPr>
          <p:nvPr>
            <p:ph idx="1"/>
          </p:nvPr>
        </p:nvSpPr>
        <p:spPr>
          <a:xfrm flipH="1">
            <a:off x="11683350" y="969264"/>
            <a:ext cx="246380" cy="4870457"/>
          </a:xfrm>
        </p:spPr>
        <p:txBody>
          <a:bodyPr/>
          <a:lstStyle/>
          <a:p>
            <a:endParaRPr lang="en-US"/>
          </a:p>
        </p:txBody>
      </p:sp>
    </p:spTree>
    <p:extLst>
      <p:ext uri="{BB962C8B-B14F-4D97-AF65-F5344CB8AC3E}">
        <p14:creationId xmlns:p14="http://schemas.microsoft.com/office/powerpoint/2010/main" val="3708513960"/>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CA76670E-5C3D-DA67-F6D0-37C4CA11E99C}"/>
              </a:ext>
            </a:extLst>
          </p:cNvPr>
          <p:cNvSpPr>
            <a:spLocks noGrp="1"/>
          </p:cNvSpPr>
          <p:nvPr>
            <p:ph type="title"/>
          </p:nvPr>
        </p:nvSpPr>
        <p:spPr>
          <a:xfrm>
            <a:off x="404037" y="233916"/>
            <a:ext cx="11279313" cy="6491177"/>
          </a:xfrm>
        </p:spPr>
        <p:txBody>
          <a:bodyPr>
            <a:normAutofit fontScale="90000"/>
          </a:bodyPr>
          <a:lstStyle/>
          <a:p>
            <a:r>
              <a:rPr lang="en-US"/>
              <a:t>	</a:t>
            </a:r>
            <a:br>
              <a:rPr lang="en-US"/>
            </a:br>
            <a:r>
              <a:rPr lang="en-US" sz="2800"/>
              <a:t>	6)	Knowing your rights will assist you in keeping the inspection from being expanded and that should be your goal.</a:t>
            </a:r>
            <a:br>
              <a:rPr lang="en-US" sz="2800"/>
            </a:br>
            <a:r>
              <a:rPr lang="en-US" sz="2800"/>
              <a:t>	7)	</a:t>
            </a:r>
            <a:r>
              <a:rPr lang="en-US" sz="2800" u="sng"/>
              <a:t>NEVER ALLOW THE CSHO TO BE UNACOMMPANIED </a:t>
            </a:r>
            <a:br>
              <a:rPr lang="en-US" sz="2800" u="sng"/>
            </a:br>
            <a:r>
              <a:rPr lang="en-US" sz="2800"/>
              <a:t>	8)	If OSHA takes a picture-You take the same picture.</a:t>
            </a:r>
            <a:br>
              <a:rPr lang="en-US" sz="2800"/>
            </a:br>
            <a:r>
              <a:rPr lang="en-US" sz="2800"/>
              <a:t>	9)	If OSHA measures anything-You do the same.</a:t>
            </a:r>
            <a:br>
              <a:rPr lang="en-US" sz="2800"/>
            </a:br>
            <a:r>
              <a:rPr lang="en-US" sz="2800"/>
              <a:t>	10)	The CSHO should never open equipment.  They should always request the company to do so.</a:t>
            </a:r>
            <a:br>
              <a:rPr lang="en-US" sz="2800"/>
            </a:br>
            <a:r>
              <a:rPr lang="en-US" sz="2800"/>
              <a:t>	11)	</a:t>
            </a:r>
            <a:r>
              <a:rPr lang="en-US" sz="2800" u="sng"/>
              <a:t>NEVER ALLOW ANY MANAGENT INDIVIDUAL BE INTERVIEWED ALONE.</a:t>
            </a:r>
            <a:r>
              <a:rPr lang="en-US" sz="2800"/>
              <a:t>  This covers anyone you consider a representative of management, including shift leaders, first line supervisors and project managers.</a:t>
            </a:r>
            <a:br>
              <a:rPr lang="en-US" sz="2800"/>
            </a:br>
            <a:r>
              <a:rPr lang="en-US" sz="2800"/>
              <a:t>	12)	When any management representative is interviewed, they should NEVER SIGN THE WRITTEN STATEMENT THAT THE CSHO WILL ASK THEM TO REVIEW, CORRECT AND SIGN.</a:t>
            </a:r>
            <a:br>
              <a:rPr lang="en-US" sz="2800"/>
            </a:br>
            <a:r>
              <a:rPr lang="en-US" sz="2800"/>
              <a:t>	</a:t>
            </a:r>
            <a:br>
              <a:rPr lang="en-US" sz="2800"/>
            </a:br>
            <a:endParaRPr lang="en-US" u="sng"/>
          </a:p>
        </p:txBody>
      </p:sp>
      <p:sp>
        <p:nvSpPr>
          <p:cNvPr id="3" name="Content Placeholder 2">
            <a:extLst>
              <a:ext uri="{FF2B5EF4-FFF2-40B4-BE49-F238E27FC236}">
                <a16:creationId xmlns:a16="http://schemas.microsoft.com/office/drawing/2014/main" id="{EB6F1197-42E3-0F1D-DA46-BDFC6A129EE1}"/>
              </a:ext>
            </a:extLst>
          </p:cNvPr>
          <p:cNvSpPr>
            <a:spLocks noGrp="1"/>
          </p:cNvSpPr>
          <p:nvPr>
            <p:ph idx="1"/>
          </p:nvPr>
        </p:nvSpPr>
        <p:spPr>
          <a:xfrm flipH="1">
            <a:off x="11683350" y="969264"/>
            <a:ext cx="235748" cy="4870457"/>
          </a:xfrm>
        </p:spPr>
        <p:txBody>
          <a:bodyPr/>
          <a:lstStyle/>
          <a:p>
            <a:endParaRPr lang="en-US"/>
          </a:p>
        </p:txBody>
      </p:sp>
    </p:spTree>
    <p:extLst>
      <p:ext uri="{BB962C8B-B14F-4D97-AF65-F5344CB8AC3E}">
        <p14:creationId xmlns:p14="http://schemas.microsoft.com/office/powerpoint/2010/main" val="2375926622"/>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85BD088-7736-8097-F72D-0209A84941D5}"/>
              </a:ext>
            </a:extLst>
          </p:cNvPr>
          <p:cNvSpPr>
            <a:spLocks noGrp="1"/>
          </p:cNvSpPr>
          <p:nvPr>
            <p:ph type="title"/>
          </p:nvPr>
        </p:nvSpPr>
        <p:spPr>
          <a:xfrm>
            <a:off x="517869" y="202020"/>
            <a:ext cx="11539451" cy="6655980"/>
          </a:xfrm>
        </p:spPr>
        <p:txBody>
          <a:bodyPr>
            <a:normAutofit fontScale="90000"/>
          </a:bodyPr>
          <a:lstStyle/>
          <a:p>
            <a:r>
              <a:rPr lang="en-US"/>
              <a:t>	</a:t>
            </a:r>
            <a:br>
              <a:rPr lang="en-US"/>
            </a:br>
            <a:br>
              <a:rPr lang="en-US"/>
            </a:br>
            <a:r>
              <a:rPr lang="en-US"/>
              <a:t>	</a:t>
            </a:r>
            <a:r>
              <a:rPr lang="en-US" sz="2800"/>
              <a:t>13)	At the Closing Conference, the CSHO will ask for documents.  Respond by requesting they put it in writing and that you will coordinate their request with corporate/headquarters advise them as soon as possible.</a:t>
            </a:r>
            <a:br>
              <a:rPr lang="en-US" sz="2800"/>
            </a:br>
            <a:br>
              <a:rPr lang="en-US" sz="2800"/>
            </a:br>
            <a:r>
              <a:rPr lang="en-US" sz="4000"/>
              <a:t>E)	Employee Rights</a:t>
            </a:r>
            <a:br>
              <a:rPr lang="en-US" sz="4000"/>
            </a:br>
            <a:r>
              <a:rPr lang="en-US" sz="4000"/>
              <a:t>	</a:t>
            </a:r>
            <a:r>
              <a:rPr lang="en-US" sz="2800"/>
              <a:t>1)	To File Complaints</a:t>
            </a:r>
            <a:br>
              <a:rPr lang="en-US" sz="2800"/>
            </a:br>
            <a:r>
              <a:rPr lang="en-US" sz="2800"/>
              <a:t>	2)	To Request Anonymity</a:t>
            </a:r>
            <a:br>
              <a:rPr lang="en-US" sz="2800"/>
            </a:br>
            <a:r>
              <a:rPr lang="en-US" sz="2800"/>
              <a:t>	3)	If any retaliation, to file a discrimination complaint and receive Whistleblower status.</a:t>
            </a:r>
            <a:br>
              <a:rPr lang="en-US" sz="2800"/>
            </a:br>
            <a:br>
              <a:rPr lang="en-US" sz="2800"/>
            </a:br>
            <a:br>
              <a:rPr lang="en-US" sz="4000"/>
            </a:br>
            <a:endParaRPr lang="en-US" sz="2800"/>
          </a:p>
        </p:txBody>
      </p:sp>
      <p:sp>
        <p:nvSpPr>
          <p:cNvPr id="3" name="Content Placeholder 2">
            <a:extLst>
              <a:ext uri="{FF2B5EF4-FFF2-40B4-BE49-F238E27FC236}">
                <a16:creationId xmlns:a16="http://schemas.microsoft.com/office/drawing/2014/main" id="{28139269-AC9A-1A85-4562-534BA647EC6E}"/>
              </a:ext>
            </a:extLst>
          </p:cNvPr>
          <p:cNvSpPr>
            <a:spLocks noGrp="1"/>
          </p:cNvSpPr>
          <p:nvPr>
            <p:ph idx="1"/>
          </p:nvPr>
        </p:nvSpPr>
        <p:spPr>
          <a:xfrm flipH="1">
            <a:off x="11683350" y="969264"/>
            <a:ext cx="161320" cy="4870457"/>
          </a:xfrm>
        </p:spPr>
        <p:txBody>
          <a:bodyPr/>
          <a:lstStyle/>
          <a:p>
            <a:endParaRPr lang="en-US"/>
          </a:p>
        </p:txBody>
      </p:sp>
    </p:spTree>
    <p:extLst>
      <p:ext uri="{BB962C8B-B14F-4D97-AF65-F5344CB8AC3E}">
        <p14:creationId xmlns:p14="http://schemas.microsoft.com/office/powerpoint/2010/main" val="1478043642"/>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24DA75E-EEB0-F833-F444-D92FB9AE6AF6}"/>
              </a:ext>
            </a:extLst>
          </p:cNvPr>
          <p:cNvSpPr>
            <a:spLocks noGrp="1"/>
          </p:cNvSpPr>
          <p:nvPr>
            <p:ph type="title"/>
          </p:nvPr>
        </p:nvSpPr>
        <p:spPr>
          <a:xfrm>
            <a:off x="517870" y="106326"/>
            <a:ext cx="11071618" cy="6655981"/>
          </a:xfrm>
        </p:spPr>
        <p:txBody>
          <a:bodyPr>
            <a:normAutofit fontScale="90000"/>
          </a:bodyPr>
          <a:lstStyle/>
          <a:p>
            <a:r>
              <a:rPr lang="en-US"/>
              <a:t>             </a:t>
            </a:r>
            <a:br>
              <a:rPr lang="en-US"/>
            </a:br>
            <a:r>
              <a:rPr lang="en-US"/>
              <a:t>            GENERAL ADVICE</a:t>
            </a:r>
            <a:br>
              <a:rPr lang="en-US"/>
            </a:br>
            <a:r>
              <a:rPr lang="en-US"/>
              <a:t>	</a:t>
            </a:r>
            <a:r>
              <a:rPr lang="en-US" sz="2800"/>
              <a:t>Do not volunteer any information, answer questions directly without amplification and ALWAYS TELL THE TRUTH. </a:t>
            </a:r>
            <a:br>
              <a:rPr lang="en-US" sz="2800"/>
            </a:br>
            <a:br>
              <a:rPr lang="en-US" sz="2800"/>
            </a:br>
            <a:r>
              <a:rPr lang="en-US" sz="2800"/>
              <a:t>Always be polite and businesslike.  Don’t misunderstand the CSHO is not your colleague. They are most likely to send you a citation you may not agree with.</a:t>
            </a:r>
            <a:br>
              <a:rPr lang="en-US" sz="2800"/>
            </a:br>
            <a:br>
              <a:rPr lang="en-US" sz="2800"/>
            </a:br>
            <a:r>
              <a:rPr lang="en-US" sz="2800"/>
              <a:t>Remember—your safety program is not motivated by fear or concern over an OSHA inspection, but by the culture of your organization and the program that you strive to achieve for both the company and its employees.</a:t>
            </a:r>
            <a:br>
              <a:rPr lang="en-US" sz="2800"/>
            </a:br>
            <a:br>
              <a:rPr lang="en-US" sz="2800"/>
            </a:br>
            <a:endParaRPr lang="en-US"/>
          </a:p>
        </p:txBody>
      </p:sp>
    </p:spTree>
    <p:extLst>
      <p:ext uri="{BB962C8B-B14F-4D97-AF65-F5344CB8AC3E}">
        <p14:creationId xmlns:p14="http://schemas.microsoft.com/office/powerpoint/2010/main" val="59784488"/>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1A83EFC9-43E3-9468-1B46-C204A4962F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9E3189-B7EA-580B-E59C-C67E0318D5C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88036397"/>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6BFBC57-F349-E578-ADEA-0A878D5A8C07}"/>
              </a:ext>
            </a:extLst>
          </p:cNvPr>
          <p:cNvSpPr>
            <a:spLocks noGrp="1"/>
          </p:cNvSpPr>
          <p:nvPr>
            <p:ph type="title"/>
          </p:nvPr>
        </p:nvSpPr>
        <p:spPr>
          <a:xfrm>
            <a:off x="325821" y="662152"/>
            <a:ext cx="8984954" cy="6195848"/>
          </a:xfrm>
        </p:spPr>
        <p:txBody>
          <a:bodyPr>
            <a:normAutofit fontScale="90000"/>
          </a:bodyPr>
          <a:lstStyle/>
          <a:p>
            <a:r>
              <a:rPr lang="en-US"/>
              <a:t>1.	History</a:t>
            </a:r>
            <a:br>
              <a:rPr lang="en-US"/>
            </a:br>
            <a:r>
              <a:rPr lang="en-US"/>
              <a:t>2.	OSHA Authority</a:t>
            </a:r>
            <a:br>
              <a:rPr lang="en-US"/>
            </a:br>
            <a:r>
              <a:rPr lang="en-US"/>
              <a:t>3.	Citations and Penalties</a:t>
            </a:r>
            <a:br>
              <a:rPr lang="en-US"/>
            </a:br>
            <a:r>
              <a:rPr lang="en-US"/>
              <a:t>4.	State Programs and 	Technical  Assistance</a:t>
            </a:r>
            <a:br>
              <a:rPr lang="en-US"/>
            </a:br>
            <a:r>
              <a:rPr lang="en-US"/>
              <a:t>5.	Employer Rights</a:t>
            </a:r>
            <a:br>
              <a:rPr lang="en-US"/>
            </a:br>
            <a:r>
              <a:rPr lang="en-US"/>
              <a:t>6.	Employee Rights</a:t>
            </a:r>
            <a:br>
              <a:rPr lang="en-US"/>
            </a:br>
            <a:r>
              <a:rPr lang="en-US"/>
              <a:t>7.	Questions</a:t>
            </a:r>
            <a:br>
              <a:rPr lang="en-US"/>
            </a:br>
            <a:endParaRPr lang="en-US"/>
          </a:p>
        </p:txBody>
      </p:sp>
    </p:spTree>
    <p:extLst>
      <p:ext uri="{BB962C8B-B14F-4D97-AF65-F5344CB8AC3E}">
        <p14:creationId xmlns:p14="http://schemas.microsoft.com/office/powerpoint/2010/main" val="2620473452"/>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235877150"/>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a:extLst>
              <a:ext uri="{FF2B5EF4-FFF2-40B4-BE49-F238E27FC236}">
                <a16:creationId xmlns:a16="http://schemas.microsoft.com/office/drawing/2014/main" id="{FA3F4468-732B-AA03-DF61-568F1F2D7807}"/>
              </a:ext>
            </a:extLst>
          </p:cNvPr>
          <p:cNvSpPr>
            <a:spLocks noGrp="1"/>
          </p:cNvSpPr>
          <p:nvPr>
            <p:ph idx="1"/>
          </p:nvPr>
        </p:nvSpPr>
        <p:spPr>
          <a:xfrm>
            <a:off x="11333018" y="969264"/>
            <a:ext cx="350332" cy="4870457"/>
          </a:xfrm>
        </p:spPr>
        <p:txBody>
          <a:bodyPr/>
          <a:lstStyle/>
          <a:p>
            <a:endParaRPr lang="en-US"/>
          </a:p>
        </p:txBody>
      </p:sp>
      <p:sp>
        <p:nvSpPr>
          <p:cNvPr id="4" name="Rectangle 2">
            <a:extLst>
              <a:ext uri="{FF2B5EF4-FFF2-40B4-BE49-F238E27FC236}">
                <a16:creationId xmlns:a16="http://schemas.microsoft.com/office/drawing/2014/main" id="{E6234CE2-8178-8989-692E-D2516167638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E2BA9905-BE76-3C01-270E-4CFA8562555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18654" y="457200"/>
            <a:ext cx="10709563" cy="622338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347586163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a:extLst>
              <a:ext uri="{FF2B5EF4-FFF2-40B4-BE49-F238E27FC236}">
                <a16:creationId xmlns:a16="http://schemas.microsoft.com/office/drawing/2014/main" id="{9CB9238B-37B6-CF4C-FA36-3CEF867F3915}"/>
              </a:ext>
            </a:extLst>
          </p:cNvPr>
          <p:cNvSpPr>
            <a:spLocks noGrp="1"/>
          </p:cNvSpPr>
          <p:nvPr>
            <p:ph idx="1"/>
          </p:nvPr>
        </p:nvSpPr>
        <p:spPr>
          <a:xfrm>
            <a:off x="11536326" y="969264"/>
            <a:ext cx="147023" cy="4870457"/>
          </a:xfrm>
        </p:spPr>
        <p:txBody>
          <a:bodyPr/>
          <a:lstStyle/>
          <a:p>
            <a:endParaRPr lang="en-US"/>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965686906"/>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a:extLst>
              <a:ext uri="{FF2B5EF4-FFF2-40B4-BE49-F238E27FC236}">
                <a16:creationId xmlns:a16="http://schemas.microsoft.com/office/drawing/2014/main" id="{CB605F72-66FE-8B90-524F-C261238DDE69}"/>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378D7248-2970-2B84-FA37-A10FF34847A1}"/>
              </a:ext>
            </a:extLst>
          </p:cNvPr>
          <p:cNvSpPr txBox="1"/>
          <p:nvPr/>
        </p:nvSpPr>
        <p:spPr>
          <a:xfrm>
            <a:off x="508650" y="212651"/>
            <a:ext cx="184731" cy="646331"/>
          </a:xfrm>
          <a:prstGeom prst="rect">
            <a:avLst/>
          </a:prstGeom>
          <a:noFill/>
        </p:spPr>
        <p:txBody>
          <a:bodyPr wrap="none" rtlCol="0">
            <a:spAutoFit/>
          </a:bodyPr>
          <a:lstStyle/>
          <a:p>
            <a:endParaRPr lang="en-US"/>
          </a:p>
          <a:p>
            <a:endParaRPr lang="en-US"/>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3010699388"/>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602D702-42F7-CA3A-C41E-9BD1F9A1A575}"/>
              </a:ext>
            </a:extLst>
          </p:cNvPr>
          <p:cNvSpPr>
            <a:spLocks noGrp="1"/>
          </p:cNvSpPr>
          <p:nvPr>
            <p:ph type="title"/>
          </p:nvPr>
        </p:nvSpPr>
        <p:spPr>
          <a:xfrm>
            <a:off x="517869" y="297712"/>
            <a:ext cx="11165481" cy="6560288"/>
          </a:xfrm>
        </p:spPr>
        <p:txBody>
          <a:bodyPr/>
          <a:lstStyle/>
          <a:p>
            <a:br>
              <a:rPr lang="en-US"/>
            </a:br>
            <a:r>
              <a:rPr lang="en-US" sz="4000"/>
              <a:t>3)	Citations and Penalties</a:t>
            </a:r>
            <a:br>
              <a:rPr lang="en-US" sz="4000"/>
            </a:br>
            <a:r>
              <a:rPr lang="en-US" sz="4000"/>
              <a:t>	</a:t>
            </a:r>
            <a:r>
              <a:rPr lang="en-US" sz="2800"/>
              <a:t>1) 	Other than Serious (OTS) </a:t>
            </a:r>
            <a:br>
              <a:rPr lang="en-US" sz="2800"/>
            </a:br>
            <a:r>
              <a:rPr lang="en-US" sz="2800"/>
              <a:t>	2)	Serious (Likely to cause serious physical harm or death)</a:t>
            </a:r>
            <a:br>
              <a:rPr lang="en-US" sz="2800"/>
            </a:br>
            <a:r>
              <a:rPr lang="en-US" sz="2800"/>
              <a:t>	3)	Willful</a:t>
            </a:r>
            <a:br>
              <a:rPr lang="en-US" sz="2800"/>
            </a:br>
            <a:r>
              <a:rPr lang="en-US" sz="2800"/>
              <a:t>	4)	Repeated</a:t>
            </a:r>
            <a:br>
              <a:rPr lang="en-US" sz="2800"/>
            </a:br>
            <a:r>
              <a:rPr lang="en-US" sz="2800"/>
              <a:t>	5)	Failure to Abate</a:t>
            </a:r>
            <a:br>
              <a:rPr lang="en-US" sz="2800"/>
            </a:br>
            <a:br>
              <a:rPr lang="en-US" sz="2800"/>
            </a:br>
            <a:r>
              <a:rPr lang="en-US" sz="2800"/>
              <a:t>All are Civil Penalties</a:t>
            </a:r>
            <a:endParaRPr lang="en-US"/>
          </a:p>
        </p:txBody>
      </p:sp>
    </p:spTree>
    <p:extLst>
      <p:ext uri="{BB962C8B-B14F-4D97-AF65-F5344CB8AC3E}">
        <p14:creationId xmlns:p14="http://schemas.microsoft.com/office/powerpoint/2010/main" val="878097357"/>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DA4AD18-024B-7B94-B0FD-2CE1C19551E6}"/>
              </a:ext>
            </a:extLst>
          </p:cNvPr>
          <p:cNvSpPr>
            <a:spLocks noGrp="1"/>
          </p:cNvSpPr>
          <p:nvPr>
            <p:ph type="title"/>
          </p:nvPr>
        </p:nvSpPr>
        <p:spPr>
          <a:xfrm>
            <a:off x="517870" y="978408"/>
            <a:ext cx="11165480" cy="5727192"/>
          </a:xfrm>
        </p:spPr>
        <p:txBody>
          <a:bodyPr>
            <a:normAutofit fontScale="90000"/>
          </a:bodyPr>
          <a:lstStyle/>
          <a:p>
            <a:r>
              <a:rPr lang="en-US" sz="4000"/>
              <a:t>              </a:t>
            </a:r>
            <a:br>
              <a:rPr lang="en-US" sz="4000"/>
            </a:br>
            <a:br>
              <a:rPr lang="en-US" sz="4000"/>
            </a:br>
            <a:r>
              <a:rPr lang="en-US" sz="4000"/>
              <a:t>                   OSHA PENALTIES FOR 2023</a:t>
            </a:r>
            <a:br>
              <a:rPr lang="en-US" sz="4000"/>
            </a:br>
            <a:br>
              <a:rPr lang="en-US" sz="4000"/>
            </a:br>
            <a:r>
              <a:rPr lang="en-US" sz="2800"/>
              <a:t>Penalties levied by OSHA were increased by 7 percent due to a law that requires civil penalties to adjust for inflation</a:t>
            </a:r>
            <a:br>
              <a:rPr lang="en-US" sz="2800"/>
            </a:br>
            <a:br>
              <a:rPr lang="en-US" sz="2800"/>
            </a:br>
            <a:r>
              <a:rPr lang="en-US" sz="2800"/>
              <a:t>	Penalties for serious violations are now up to $15,625.00</a:t>
            </a:r>
            <a:br>
              <a:rPr lang="en-US" sz="2800"/>
            </a:br>
            <a:br>
              <a:rPr lang="en-US" sz="2800"/>
            </a:br>
            <a:r>
              <a:rPr lang="en-US" sz="2800"/>
              <a:t>	Penalties for willful or repeat violations are now up to $156,259.00</a:t>
            </a:r>
            <a:br>
              <a:rPr lang="en-US" sz="2800"/>
            </a:br>
            <a:endParaRPr lang="en-US" sz="4000"/>
          </a:p>
        </p:txBody>
      </p:sp>
      <p:sp>
        <p:nvSpPr>
          <p:cNvPr id="3" name="Content Placeholder 2">
            <a:extLst>
              <a:ext uri="{FF2B5EF4-FFF2-40B4-BE49-F238E27FC236}">
                <a16:creationId xmlns:a16="http://schemas.microsoft.com/office/drawing/2014/main" id="{F678BECA-8333-EC44-CC2D-1DF3365FD996}"/>
              </a:ext>
            </a:extLst>
          </p:cNvPr>
          <p:cNvSpPr>
            <a:spLocks noGrp="1"/>
          </p:cNvSpPr>
          <p:nvPr>
            <p:ph idx="1"/>
          </p:nvPr>
        </p:nvSpPr>
        <p:spPr>
          <a:xfrm flipH="1">
            <a:off x="11683349" y="969264"/>
            <a:ext cx="384603" cy="4870457"/>
          </a:xfrm>
        </p:spPr>
        <p:txBody>
          <a:bodyPr/>
          <a:lstStyle/>
          <a:p>
            <a:endParaRPr lang="en-US"/>
          </a:p>
        </p:txBody>
      </p:sp>
    </p:spTree>
    <p:extLst>
      <p:ext uri="{BB962C8B-B14F-4D97-AF65-F5344CB8AC3E}">
        <p14:creationId xmlns:p14="http://schemas.microsoft.com/office/powerpoint/2010/main" val="203563160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6D0565B-6BD8-CDE7-3773-670A9D4B8A08}"/>
              </a:ext>
            </a:extLst>
          </p:cNvPr>
          <p:cNvSpPr>
            <a:spLocks noGrp="1"/>
          </p:cNvSpPr>
          <p:nvPr>
            <p:ph type="title"/>
          </p:nvPr>
        </p:nvSpPr>
        <p:spPr>
          <a:xfrm>
            <a:off x="6571823" y="873570"/>
            <a:ext cx="5021182" cy="4870457"/>
          </a:xfrm>
        </p:spPr>
        <p:txBody>
          <a:bodyPr/>
          <a:lstStyle/>
          <a:p>
            <a:endParaRPr lang="en-US"/>
          </a:p>
        </p:txBody>
      </p:sp>
      <p:sp>
        <p:nvSpPr>
          <p:cNvPr id="3" name="Content Placeholder 2">
            <a:extLst>
              <a:ext uri="{FF2B5EF4-FFF2-40B4-BE49-F238E27FC236}">
                <a16:creationId xmlns:a16="http://schemas.microsoft.com/office/drawing/2014/main" id="{FEE18E53-BE0B-88E0-E4E2-19B201DF5F72}"/>
              </a:ext>
            </a:extLst>
          </p:cNvPr>
          <p:cNvSpPr>
            <a:spLocks noGrp="1"/>
          </p:cNvSpPr>
          <p:nvPr>
            <p:ph idx="1"/>
          </p:nvPr>
        </p:nvSpPr>
        <p:spPr>
          <a:xfrm>
            <a:off x="176307" y="701750"/>
            <a:ext cx="10668902" cy="6156250"/>
          </a:xfrm>
        </p:spPr>
        <p:txBody>
          <a:bodyPr>
            <a:normAutofit/>
          </a:bodyPr>
          <a:lstStyle/>
          <a:p>
            <a:endParaRPr lang="en-US" sz="4000" b="1"/>
          </a:p>
          <a:p>
            <a:r>
              <a:rPr lang="en-US" sz="4000" b="1"/>
              <a:t>State Programs</a:t>
            </a:r>
          </a:p>
          <a:p>
            <a:r>
              <a:rPr lang="en-US" sz="4000"/>
              <a:t>	</a:t>
            </a:r>
            <a:r>
              <a:rPr lang="en-US" sz="2800" b="1"/>
              <a:t>1)</a:t>
            </a:r>
            <a:r>
              <a:rPr lang="en-US" sz="4000"/>
              <a:t>	</a:t>
            </a:r>
            <a:r>
              <a:rPr lang="en-US" sz="2800" b="1"/>
              <a:t>Section 19(b) Enforcement and Standards;  </a:t>
            </a:r>
            <a:r>
              <a:rPr lang="en-US" sz="2800" b="1" i="1"/>
              <a:t>(“must be at least as effective as”</a:t>
            </a:r>
            <a:r>
              <a:rPr lang="en-US" sz="2800" b="1"/>
              <a:t> )</a:t>
            </a:r>
          </a:p>
          <a:p>
            <a:r>
              <a:rPr lang="en-US" sz="2800" b="1"/>
              <a:t>	2)	Section 7(c)(1) State Consultation Programs.  OSHA funds 90% for Consultation and Training in each state---most directed to small employers in high hazard industries.</a:t>
            </a:r>
            <a:endParaRPr lang="en-US" sz="4000" b="1"/>
          </a:p>
        </p:txBody>
      </p:sp>
    </p:spTree>
    <p:extLst>
      <p:ext uri="{BB962C8B-B14F-4D97-AF65-F5344CB8AC3E}">
        <p14:creationId xmlns:p14="http://schemas.microsoft.com/office/powerpoint/2010/main" val="2689547889"/>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8.09.12"/>
  <p:tag name="AS_TITLE" val="Aspose.Slides for .NET 4.0 Client Profile"/>
  <p:tag name="AS_VERSION" val="18.9"/>
</p:tagLst>
</file>

<file path=ppt/theme/theme1.xml><?xml version="1.0" encoding="utf-8"?>
<a:theme xmlns:r="http://schemas.openxmlformats.org/officeDocument/2006/relationships" xmlns:a="http://schemas.openxmlformats.org/drawingml/2006/main" name="GestaltVTI">
  <a:themeElements>
    <a:clrScheme name="AnalogousFromDarkSeedLeftStep">
      <a:dk1>
        <a:srgbClr val="000000"/>
      </a:dk1>
      <a:lt1>
        <a:srgbClr val="FFFFFF"/>
      </a:lt1>
      <a:dk2>
        <a:srgbClr val="1B2831"/>
      </a:dk2>
      <a:lt2>
        <a:srgbClr val="F0F3F1"/>
      </a:lt2>
      <a:accent1>
        <a:srgbClr val="E729C8"/>
      </a:accent1>
      <a:accent2>
        <a:srgbClr val="A517D5"/>
      </a:accent2>
      <a:accent3>
        <a:srgbClr val="6829E7"/>
      </a:accent3>
      <a:accent4>
        <a:srgbClr val="303FD9"/>
      </a:accent4>
      <a:accent5>
        <a:srgbClr val="2988E7"/>
      </a:accent5>
      <a:accent6>
        <a:srgbClr val="16BECC"/>
      </a:accent6>
      <a:hlink>
        <a:srgbClr val="3F6ABF"/>
      </a:hlink>
      <a:folHlink>
        <a:srgbClr val="7F7F7F"/>
      </a:folHlink>
    </a:clrScheme>
    <a:fontScheme name="Bierstadt">
      <a:majorFont>
        <a:latin typeface="Bierstadt"/>
        <a:ea typeface="Arial"/>
        <a:cs typeface="Arial"/>
      </a:majorFont>
      <a:minorFont>
        <a:latin typeface="Bierstadt"/>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18.0900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